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7" r:id="rId2"/>
    <p:sldId id="281" r:id="rId3"/>
    <p:sldId id="284" r:id="rId4"/>
    <p:sldId id="269" r:id="rId5"/>
    <p:sldId id="270" r:id="rId6"/>
    <p:sldId id="285" r:id="rId7"/>
    <p:sldId id="286" r:id="rId8"/>
    <p:sldId id="273" r:id="rId9"/>
    <p:sldId id="288" r:id="rId10"/>
    <p:sldId id="278" r:id="rId11"/>
    <p:sldId id="279" r:id="rId12"/>
    <p:sldId id="287" r:id="rId13"/>
    <p:sldId id="271" r:id="rId14"/>
    <p:sldId id="272" r:id="rId15"/>
    <p:sldId id="280" r:id="rId16"/>
    <p:sldId id="289" r:id="rId17"/>
    <p:sldId id="282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81"/>
            <p14:sldId id="284"/>
            <p14:sldId id="269"/>
            <p14:sldId id="270"/>
            <p14:sldId id="285"/>
            <p14:sldId id="286"/>
            <p14:sldId id="273"/>
            <p14:sldId id="288"/>
            <p14:sldId id="278"/>
            <p14:sldId id="279"/>
            <p14:sldId id="287"/>
            <p14:sldId id="271"/>
            <p14:sldId id="272"/>
            <p14:sldId id="280"/>
            <p14:sldId id="289"/>
            <p14:sldId id="282"/>
          </p14:sldIdLst>
        </p14:section>
        <p14:section name="Untitled Section" id="{35542D88-5274-4946-AED5-A136C690C6D3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1" autoAdjust="0"/>
    <p:restoredTop sz="82245" autoAdjust="0"/>
  </p:normalViewPr>
  <p:slideViewPr>
    <p:cSldViewPr snapToGrid="0">
      <p:cViewPr>
        <p:scale>
          <a:sx n="100" d="100"/>
          <a:sy n="100" d="100"/>
        </p:scale>
        <p:origin x="178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2023-07-21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2023-07-21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Predicting potential default clients is one of the most challenging problems in the financial industry.</a:t>
            </a:r>
          </a:p>
          <a:p>
            <a:r>
              <a:rPr lang="en-CA" sz="18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Several external factors can influence clients to go default - rising costs, unemployment, hike in interest rates, family situation</a:t>
            </a:r>
          </a:p>
          <a:p>
            <a:r>
              <a:rPr lang="en-CA" sz="18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Default is when borrower stops making the payments on a debt. the CC payment is delayed by fewer than 30 days and your account is </a:t>
            </a:r>
            <a:r>
              <a:rPr lang="en-CA" sz="1800" dirty="0" err="1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deliquent</a:t>
            </a:r>
            <a:r>
              <a:rPr lang="en-CA" sz="18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. After 80 days it is called “charge-off”. After 180 days of failed payments, issuer closes your account, write off bad debt and sells your account to collections agency.</a:t>
            </a:r>
          </a:p>
          <a:p>
            <a:r>
              <a:rPr lang="en-CA" sz="18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A bad loan to the bank lead to huge financial loss to banks.</a:t>
            </a:r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understanding the factors that contribute to default risks, financial institutions can take proactive measures to mitigate potential risks and ensure the extension of credit to customers with lower default probabilities</a:t>
            </a:r>
            <a:endParaRPr lang="en-CA" sz="1800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CA" sz="1800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4445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classification models were applied on the dataset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11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dataset is imbalanced consisting of 77% clients are not expected to default payment whereas 23% clients are expected to default the payment.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990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 model predictions did not achieve high accuracy and AUC-ROC scores. To address this, the K-means SMOTE algorithm was applied, resulting in a significant improvement in prediction performance with an accuracy of 0.92. Among the classifiers tested, the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classifier emerged as a high-performance model with accurate and precise predictions.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061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835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paper 1 : </a:t>
            </a:r>
            <a:r>
              <a:rPr lang="en-CA" sz="18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3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datasets from different geographical locations. All are highly imbalanced datasets. Recommends SMOTE (Synthetic Minority Over-sampling Technique). </a:t>
            </a:r>
          </a:p>
          <a:p>
            <a:r>
              <a:rPr lang="en-CA" sz="18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Research paper 2 : explores diff data mining techniques to predict customer default behavior. Applies 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logistic regression, decision trees, artificial neural networks, support vector machine (SVM),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ROC-AUC was used to assess the classification performance. Concludes </a:t>
            </a:r>
            <a:r>
              <a:rPr lang="en-CA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effective among other methods. Importance of 10 fold cross validation in evaluating the performance</a:t>
            </a:r>
          </a:p>
          <a:p>
            <a:r>
              <a:rPr lang="en-CA" sz="12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Research Paper 3: 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aims to identify the demographic and socioeconomic characteristics of individuals that contribute to default risk and </a:t>
            </a:r>
            <a:r>
              <a:rPr lang="en-CA" sz="12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uses Turkish dataset. C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ompares six classification algorithms (Naive Bayes, Bayesian networks, J48, random forest, multilayer perceptron, and logistic regression) </a:t>
            </a:r>
            <a:r>
              <a: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Performance is evaluated based 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statistical criteria such as root mean error squares, receiver operating characteristic area, accuracy, precision, F-measure, and recall. </a:t>
            </a:r>
            <a:r>
              <a: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Logistic regression outperformed in prediction.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7583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015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 Age all numerical attributes has high value of STD and are right skewed. because most of the defaults are of credit limit 0 – 10,00,000</a:t>
            </a:r>
          </a:p>
          <a:p>
            <a:r>
              <a:rPr lang="en-US" dirty="0"/>
              <a:t>Dataset has several outliers, but since removing them would cost valuable loss of information. Hence outliers will not be treated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426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273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b="1" dirty="0"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SEX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Gender (1=male, 2=female) : Female consumers are more commonly using CC than male consumers and have more chances to default. </a:t>
            </a: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CA" sz="1800" b="1" dirty="0"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(1=graduate school, 2=university, 3=high school, 4=others) University and high school students have more chances to default.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CA" sz="1800" b="1" dirty="0"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MARRIAGE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Marital status (1=married, 2=single, 3=others) Unmarried persons have more chances to default.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CA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 1..6:  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Having a delay, even for 1 month in any of the previous months, increases the chance of default.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08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see a high level of linear correlations between the amounts of bill statements in different months. Age, LIMIT_BAL and PAY_AMT are less correlated.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376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73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July 21,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July 21,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July 21,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July 21,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July 21,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July 21,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July 21,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July 21,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July 21,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July 21,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July 21,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July 21,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uciml/default-of-credit-card-clients-dataset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CIND 820   Predicting default credit card clients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819" y="4041299"/>
            <a:ext cx="4562168" cy="894495"/>
          </a:xfrm>
        </p:spPr>
        <p:txBody>
          <a:bodyPr/>
          <a:lstStyle/>
          <a:p>
            <a:pPr marR="1082675">
              <a:lnSpc>
                <a:spcPct val="107000"/>
              </a:lnSpc>
              <a:spcAft>
                <a:spcPts val="800"/>
              </a:spcAft>
            </a:pPr>
            <a:r>
              <a:rPr lang="en-CA" sz="18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CA" sz="1800" spc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Chandramathi</a:t>
            </a:r>
            <a:r>
              <a:rPr lang="en-CA" sz="18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Vitta (501144398)</a:t>
            </a:r>
            <a:endParaRPr lang="en-CA" sz="1800" spc="75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Ceni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Babagolu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27C9-7644-6CD1-2212-5324143E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Categorical attributes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5B9BC-ABDF-360D-4B4C-1F657CFB70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July 24,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3F08E-796A-6741-AA39-987D7380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07471CDC-6A4E-D976-E035-5F00A487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02" y="1388110"/>
            <a:ext cx="2516823" cy="1847956"/>
          </a:xfrm>
          <a:prstGeom prst="rect">
            <a:avLst/>
          </a:prstGeom>
        </p:spPr>
      </p:pic>
      <p:pic>
        <p:nvPicPr>
          <p:cNvPr id="12" name="Picture 11" descr="A graph of a graph with numbers and a bar&#10;&#10;Description automatically generated">
            <a:extLst>
              <a:ext uri="{FF2B5EF4-FFF2-40B4-BE49-F238E27FC236}">
                <a16:creationId xmlns:a16="http://schemas.microsoft.com/office/drawing/2014/main" id="{FDF8360C-64B5-4D46-D514-EEB40D6AE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389" y="1375954"/>
            <a:ext cx="2286635" cy="1860112"/>
          </a:xfrm>
          <a:prstGeom prst="rect">
            <a:avLst/>
          </a:prstGeom>
        </p:spPr>
      </p:pic>
      <p:pic>
        <p:nvPicPr>
          <p:cNvPr id="13" name="Picture 12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8F06757F-B77F-5B35-0F6F-E9E423E6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888" y="1455173"/>
            <a:ext cx="2514798" cy="1860112"/>
          </a:xfrm>
          <a:prstGeom prst="rect">
            <a:avLst/>
          </a:prstGeom>
        </p:spPr>
      </p:pic>
      <p:pic>
        <p:nvPicPr>
          <p:cNvPr id="14" name="Picture 13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D672C005-718A-94C6-DFBB-FFA1078C0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702" y="3560883"/>
            <a:ext cx="2468897" cy="1847956"/>
          </a:xfrm>
          <a:prstGeom prst="rect">
            <a:avLst/>
          </a:prstGeom>
        </p:spPr>
      </p:pic>
      <p:pic>
        <p:nvPicPr>
          <p:cNvPr id="15" name="Picture 14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CA71EC78-9ABC-338A-0170-6FA1EB1F9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920" y="3552598"/>
            <a:ext cx="2423905" cy="1870642"/>
          </a:xfrm>
          <a:prstGeom prst="rect">
            <a:avLst/>
          </a:prstGeom>
        </p:spPr>
      </p:pic>
      <p:pic>
        <p:nvPicPr>
          <p:cNvPr id="16" name="Picture 15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84E54EED-F0A0-0ED7-7A0B-9CE29F6F8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3146" y="3588894"/>
            <a:ext cx="2472159" cy="187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6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5E96-F9B9-40FB-9AE5-3655715C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A2F39-A151-DB29-F3FE-C9DEB975B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22BD4-4BF6-A6FE-75CE-DE1335C15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12" descr="A table of numbers and a number of numbers&#10;&#10;Description automatically generated">
            <a:extLst>
              <a:ext uri="{FF2B5EF4-FFF2-40B4-BE49-F238E27FC236}">
                <a16:creationId xmlns:a16="http://schemas.microsoft.com/office/drawing/2014/main" id="{4430B118-3001-34B5-4A07-3D46E420C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022985"/>
            <a:ext cx="4791075" cy="4053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47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8536-5840-5B58-D3B2-EECC2298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contd..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BAD1B-082F-AFD7-D6DA-E9BB37B51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One-hot encoding on categorical variables with ordinal values (Sex, Marriage, Education and PAY_1 to PAY_6)</a:t>
            </a:r>
          </a:p>
          <a:p>
            <a:r>
              <a:rPr lang="en-US" sz="1400" dirty="0"/>
              <a:t>Standardization on numerical attributes using </a:t>
            </a:r>
            <a:r>
              <a:rPr lang="en-US" sz="1400" dirty="0" err="1"/>
              <a:t>StandardScalar</a:t>
            </a:r>
            <a:r>
              <a:rPr lang="en-US" sz="1400" dirty="0"/>
              <a:t>() method</a:t>
            </a:r>
          </a:p>
          <a:p>
            <a:r>
              <a:rPr lang="en-US" sz="1400" dirty="0"/>
              <a:t>Feature selection using </a:t>
            </a:r>
            <a:r>
              <a:rPr lang="en-US" sz="1400" dirty="0" err="1"/>
              <a:t>ExtraTreesClassifier</a:t>
            </a:r>
            <a:r>
              <a:rPr lang="en-US" sz="1400" dirty="0"/>
              <a:t>() method to select top 5 features to feed the machine learning algorithm</a:t>
            </a:r>
          </a:p>
          <a:p>
            <a:pPr marL="226800" lvl="1" indent="0">
              <a:buNone/>
            </a:pPr>
            <a:r>
              <a:rPr lang="en-US" sz="1400" dirty="0">
                <a:solidFill>
                  <a:srgbClr val="2F2F2F"/>
                </a:solidFill>
                <a:effectLst/>
                <a:latin typeface="Calibri" panose="020F0502020204030204" pitchFamily="34" charset="0"/>
              </a:rPr>
              <a:t> 1. feature 67 - AGE (0.065810)</a:t>
            </a:r>
            <a:br>
              <a:rPr lang="en-US" sz="1400" dirty="0">
                <a:solidFill>
                  <a:srgbClr val="2F2F2F"/>
                </a:solidFill>
                <a:effectLst/>
                <a:latin typeface="Calibri" panose="020F0502020204030204" pitchFamily="34" charset="0"/>
              </a:rPr>
            </a:br>
            <a:r>
              <a:rPr lang="en-US" sz="1400" dirty="0">
                <a:solidFill>
                  <a:srgbClr val="2F2F2F"/>
                </a:solidFill>
                <a:effectLst/>
                <a:latin typeface="Calibri" panose="020F0502020204030204" pitchFamily="34" charset="0"/>
              </a:rPr>
              <a:t>2. feature 66 - LIMIT_BAL (0.063352)</a:t>
            </a:r>
            <a:br>
              <a:rPr lang="en-US" sz="1400" dirty="0">
                <a:solidFill>
                  <a:srgbClr val="2F2F2F"/>
                </a:solidFill>
                <a:effectLst/>
                <a:latin typeface="Calibri" panose="020F0502020204030204" pitchFamily="34" charset="0"/>
              </a:rPr>
            </a:br>
            <a:r>
              <a:rPr lang="en-US" sz="1400" dirty="0">
                <a:solidFill>
                  <a:srgbClr val="2F2F2F"/>
                </a:solidFill>
                <a:effectLst/>
                <a:latin typeface="Calibri" panose="020F0502020204030204" pitchFamily="34" charset="0"/>
              </a:rPr>
              <a:t>3. feature 68 - BILL_AMT1 (0.052328)</a:t>
            </a:r>
            <a:br>
              <a:rPr lang="en-US" sz="1400" dirty="0">
                <a:solidFill>
                  <a:srgbClr val="2F2F2F"/>
                </a:solidFill>
                <a:effectLst/>
                <a:latin typeface="Calibri" panose="020F0502020204030204" pitchFamily="34" charset="0"/>
              </a:rPr>
            </a:br>
            <a:r>
              <a:rPr lang="en-US" sz="1400" dirty="0">
                <a:solidFill>
                  <a:srgbClr val="2F2F2F"/>
                </a:solidFill>
                <a:effectLst/>
                <a:latin typeface="Calibri" panose="020F0502020204030204" pitchFamily="34" charset="0"/>
              </a:rPr>
              <a:t>4. feature 11 - PAY_1_0.4 (0.050232)</a:t>
            </a:r>
            <a:br>
              <a:rPr lang="en-US" sz="1400" dirty="0">
                <a:solidFill>
                  <a:srgbClr val="2F2F2F"/>
                </a:solidFill>
                <a:effectLst/>
                <a:latin typeface="Calibri" panose="020F0502020204030204" pitchFamily="34" charset="0"/>
              </a:rPr>
            </a:br>
            <a:r>
              <a:rPr lang="en-US" sz="1400" dirty="0">
                <a:solidFill>
                  <a:srgbClr val="2F2F2F"/>
                </a:solidFill>
                <a:effectLst/>
                <a:latin typeface="Calibri" panose="020F0502020204030204" pitchFamily="34" charset="0"/>
              </a:rPr>
              <a:t>5. feature 69 - BILL_AMT2 (0.048430)</a:t>
            </a:r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0E103-D546-E8E3-9D16-4C29ACEEF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July 25,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70FC4-2225-1D09-0BCD-A79F71D24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3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505EBB-CEE4-8B3D-334E-87A027EA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/>
          <a:lstStyle/>
          <a:p>
            <a:r>
              <a:rPr lang="en-US" dirty="0"/>
              <a:t>Classification models 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66D932-33FE-417A-85F6-23BCBAA4A674}" type="datetime4">
              <a:rPr lang="en-US" smtClean="0"/>
              <a:pPr>
                <a:spcAft>
                  <a:spcPts val="600"/>
                </a:spcAft>
              </a:pPr>
              <a:t>July 21,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C2CE8C91-8572-B517-219E-31B2E0E88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568" y="1558819"/>
            <a:ext cx="4765378" cy="2136882"/>
          </a:xfr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9446912-E249-CFD4-B2B5-9800C2DD1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8" y="3695701"/>
            <a:ext cx="3703511" cy="21368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4B4D98-0E47-8D82-7FB6-6A12512C8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622" y="1645976"/>
            <a:ext cx="2997054" cy="196256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9095AA-F331-3853-C263-42CEE507F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278" y="3800476"/>
            <a:ext cx="1606689" cy="196256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DF5ED30-8E93-3A3F-5A8B-FF182DB83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614" y="3887960"/>
            <a:ext cx="2236062" cy="132406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B44FE9A-60AA-2875-227D-D54AC3E3D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578" y="1755305"/>
            <a:ext cx="2267147" cy="184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AE5B0DC-3AC2-C521-BDEF-E447AEB0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/>
          <a:lstStyle/>
          <a:p>
            <a:r>
              <a:rPr lang="en-US" dirty="0"/>
              <a:t>Handling Imbalanced Dataset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FD71F0-C1EE-CDB8-5CB7-AD20F121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8444818" cy="421263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07AF2A-5640-4D09-9ECE-6C97450D86E2}" type="datetime4">
              <a:rPr lang="en-US" smtClean="0"/>
              <a:pPr>
                <a:spcAft>
                  <a:spcPts val="600"/>
                </a:spcAft>
              </a:pPr>
              <a:t>July 21,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CA4D7-9463-12CD-2200-A2A3C6F8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344" y="2494992"/>
            <a:ext cx="3488735" cy="1868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717EDF-8C1C-779C-70FB-59DD8431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63" y="2331974"/>
            <a:ext cx="3225412" cy="250482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77A7B68-F6B7-4FD7-3B27-1B811ED0A3D2}"/>
              </a:ext>
            </a:extLst>
          </p:cNvPr>
          <p:cNvSpPr/>
          <p:nvPr/>
        </p:nvSpPr>
        <p:spPr>
          <a:xfrm>
            <a:off x="3609975" y="3459481"/>
            <a:ext cx="36195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D41E-23F6-89E4-2A6D-F2370006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37648" cy="702960"/>
          </a:xfrm>
        </p:spPr>
        <p:txBody>
          <a:bodyPr/>
          <a:lstStyle/>
          <a:p>
            <a:r>
              <a:rPr lang="en-US" dirty="0"/>
              <a:t>Evaluation method &amp; Metrics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C014B-9A3E-8128-2007-643D2EDB22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D6AAD-914D-D1A6-0363-291FCB8A3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CB65704-AB8F-3BF9-96EE-3850D72E89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048556"/>
              </p:ext>
            </p:extLst>
          </p:nvPr>
        </p:nvGraphicFramePr>
        <p:xfrm>
          <a:off x="812800" y="1661699"/>
          <a:ext cx="7315200" cy="1626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68194730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1955931401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951656694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472749143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426349145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1329131365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804416611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273630327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39907495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8549447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Algorithm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Accuracy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Precision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Recall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F1 Score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AUC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55276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 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Train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Test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Train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Test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Train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Test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Train Set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Test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347825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Decision Tree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0.99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0.71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0.35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0.36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0.36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0.6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999296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Logistic Regression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0.69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0.66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0.27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0.27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0.69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674095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Random Forest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0.79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0.56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0.69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38233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XGBClassifer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0.83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0.65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0.34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0.27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0.48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0.72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92594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SVCClassifier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0.69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0.66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0.27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0.27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0.62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556463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 dirty="0" err="1">
                          <a:effectLst/>
                        </a:rPr>
                        <a:t>KNNClassifier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0.83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0.77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0.71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0.49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0.41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0.52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0.37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0.65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089026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17D4ADC-6A36-7810-B490-EFBAAC0D3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397127"/>
              </p:ext>
            </p:extLst>
          </p:nvPr>
        </p:nvGraphicFramePr>
        <p:xfrm>
          <a:off x="746125" y="3962263"/>
          <a:ext cx="7315200" cy="16109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070069217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3109908607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3084694297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4089413200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3813874553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40151986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3830054723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183897123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3948947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648921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Algorithm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Accuracy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Precision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Recall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F1 Score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AUC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919991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Train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Test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Train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Test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Train Set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Test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Train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Test Set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010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Decision Tree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028497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Logistic Regression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0.95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0.95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0.79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0.78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0.86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077540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Random Forest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0.92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0.85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023196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XGBClassifer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0.96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0.95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0.78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0.86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0.91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084953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SVCClassifier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0.95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0.95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0.79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0.78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0.87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0.86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3089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KNNClassifier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0.85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0.93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0.89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0.84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0.88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0.84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0.9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4572563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DF4BC96-F902-F9C8-89B4-25AFCB59CD94}"/>
              </a:ext>
            </a:extLst>
          </p:cNvPr>
          <p:cNvSpPr txBox="1"/>
          <p:nvPr/>
        </p:nvSpPr>
        <p:spPr>
          <a:xfrm>
            <a:off x="812800" y="1213400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5-fold cross-validation for each model before applying K-smote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21A458-5CCA-9601-5136-B379B10C7862}"/>
              </a:ext>
            </a:extLst>
          </p:cNvPr>
          <p:cNvSpPr txBox="1"/>
          <p:nvPr/>
        </p:nvSpPr>
        <p:spPr>
          <a:xfrm>
            <a:off x="746125" y="3538794"/>
            <a:ext cx="5923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5-fold cross-validation for each model a</a:t>
            </a:r>
            <a:r>
              <a:rPr lang="en-CA" dirty="0" err="1"/>
              <a:t>fter</a:t>
            </a:r>
            <a:r>
              <a:rPr lang="en-US" dirty="0"/>
              <a:t> applying K-smote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CD96C-0D83-89CD-C2F0-8CB199AE67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E9601-C3ED-4E51-A2DA-94B062F90893}" type="datetime4">
              <a:rPr lang="en-US" smtClean="0"/>
              <a:t>July 25,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D0239-3A6D-C928-DDCD-2416ACA85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10DC7-B092-832A-15A5-72E5C657D7EA}"/>
              </a:ext>
            </a:extLst>
          </p:cNvPr>
          <p:cNvSpPr txBox="1"/>
          <p:nvPr/>
        </p:nvSpPr>
        <p:spPr>
          <a:xfrm>
            <a:off x="676275" y="81545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Research</a:t>
            </a:r>
            <a:r>
              <a:rPr lang="en-US" dirty="0">
                <a:latin typeface="+mj-lt"/>
              </a:rPr>
              <a:t> </a:t>
            </a:r>
            <a:r>
              <a: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  <a:r>
              <a:rPr lang="en-US" dirty="0">
                <a:latin typeface="+mj-lt"/>
              </a:rPr>
              <a:t>:</a:t>
            </a:r>
            <a:endParaRPr lang="en-CA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EECEB-57D0-7EDD-1CED-95D085C5C35A}"/>
              </a:ext>
            </a:extLst>
          </p:cNvPr>
          <p:cNvSpPr txBox="1"/>
          <p:nvPr/>
        </p:nvSpPr>
        <p:spPr>
          <a:xfrm>
            <a:off x="371475" y="1685925"/>
            <a:ext cx="746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this research paper, various classification techniques were proposed for predicting default credit card clients, and their results were evaluated using k-fold cross-validation methods.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initial model predictions did not achieve high accuracy and AUC-ROC scores(0.72 for XGB Classifier being the highest).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address this, the K-means SMOTE algorithm was applied, resulting in a significant improvement in prediction performance with an  AUC-ROC scores of 0.91. Among the classifiers tested, the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classifier emerged as a high-performance model with high accuracy and precision scores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119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3925-81CE-6EDC-EB98-49F10B2B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855360"/>
          </a:xfrm>
        </p:spPr>
        <p:txBody>
          <a:bodyPr/>
          <a:lstStyle/>
          <a:p>
            <a:r>
              <a:rPr lang="en-US" dirty="0"/>
              <a:t>Limitations  &amp; Future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C152-F187-2C55-4B5F-AF626CB10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/>
              <a:t>Limitations:</a:t>
            </a:r>
          </a:p>
          <a:p>
            <a:r>
              <a:rPr lang="en-US" sz="1600" dirty="0"/>
              <a:t>Biased dataset </a:t>
            </a:r>
          </a:p>
          <a:p>
            <a:r>
              <a:rPr lang="en-US" sz="1600" dirty="0"/>
              <a:t>Limited demographic and geographic regions</a:t>
            </a:r>
          </a:p>
          <a:p>
            <a:r>
              <a:rPr lang="en-US" sz="1600" dirty="0"/>
              <a:t>Lack certain features that contribute to default</a:t>
            </a:r>
          </a:p>
          <a:p>
            <a:r>
              <a:rPr lang="en-US" sz="1600" dirty="0"/>
              <a:t>Testing with more alternative samples </a:t>
            </a:r>
          </a:p>
          <a:p>
            <a:r>
              <a:rPr lang="en-US" sz="1600" dirty="0"/>
              <a:t>Imbalance dataset may lead to biased predictions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Future Work:</a:t>
            </a:r>
          </a:p>
          <a:p>
            <a:r>
              <a:rPr lang="en-US" sz="1600" dirty="0"/>
              <a:t>Explore advance methods to balance the dataset and enhance performance</a:t>
            </a:r>
          </a:p>
          <a:p>
            <a:r>
              <a:rPr lang="en-US" sz="1600" dirty="0"/>
              <a:t>Hyper parameter tuning using XG Boost to increase accuracy</a:t>
            </a:r>
          </a:p>
          <a:p>
            <a:r>
              <a:rPr lang="en-US" sz="1600" dirty="0"/>
              <a:t>Investigate other factors that influence default behavior using variety of dataset</a:t>
            </a:r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65365-FD47-139A-0ECB-FA9DBF6F33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99592-6BB4-BE4E-1AFC-777C0E31D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74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Thank you for listening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July 21,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6317-6A02-DEB7-3260-B4E6BE52A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Research background: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BF597-91A1-0BC5-13FA-9B63E44C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28" y="1550432"/>
            <a:ext cx="5436035" cy="316649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CDFA7-D26A-D038-5F78-DABEE7798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1D2AE1-B685-45A1-8C17-19D6BB8C161E}" type="datetime4">
              <a:rPr lang="en-US" smtClean="0"/>
              <a:pPr>
                <a:spcAft>
                  <a:spcPts val="600"/>
                </a:spcAft>
              </a:pPr>
              <a:t>July 24,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8CFC5-74DF-5440-35A8-48F1017F9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497D35-93D5-5047-9160-8F9C97C9D01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176A47-3C5F-5B00-B453-2A58E4F8F0D9}"/>
              </a:ext>
            </a:extLst>
          </p:cNvPr>
          <p:cNvSpPr txBox="1"/>
          <p:nvPr/>
        </p:nvSpPr>
        <p:spPr>
          <a:xfrm>
            <a:off x="365568" y="1397675"/>
            <a:ext cx="205418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External Factors: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Rising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Employment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Interest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Family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b="1" dirty="0"/>
              <a:t>Research Motivation: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Improve credit risk prediction by identifying behavior patterns of clients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Recommendations to financial industry to take proactive measures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070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5CF94E-1E84-7BFE-6D08-7F409541B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FB442-4784-4D54-5F0B-67DCE3EF4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46A53-7E2A-29D5-52AF-C5A81C1DC7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4B3BD0-F30B-4573-BE55-881D3F207823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0FF05-6B1B-4E2A-F398-BA673AFD1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14D7B-0DE2-BCBE-3FAD-3126042FFE39}"/>
              </a:ext>
            </a:extLst>
          </p:cNvPr>
          <p:cNvSpPr txBox="1"/>
          <p:nvPr/>
        </p:nvSpPr>
        <p:spPr>
          <a:xfrm>
            <a:off x="365567" y="1954490"/>
            <a:ext cx="31193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Gain data insights using 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Identify key factors using 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Predict default clients using the best classification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Explore advanced methods to improve accuracy</a:t>
            </a:r>
          </a:p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2B1A40-4D7B-5423-BC16-C9233951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2041187"/>
            <a:ext cx="4539192" cy="277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4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– Key Ideas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6" y="1472184"/>
            <a:ext cx="7873865" cy="4212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/>
              <a:t>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July 21,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971407-2C7D-2CFD-1D8B-EA11C52E0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86" y="1709097"/>
            <a:ext cx="3412561" cy="1399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0A659F-C629-9E07-6B6F-EA7EBC7A8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67" y="1462263"/>
            <a:ext cx="3412561" cy="1883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76758B-EDA2-76A9-A136-9734979FD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22" y="3429000"/>
            <a:ext cx="3598453" cy="20381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6F3939-174A-A6D5-D356-E605E6C3E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531" y="3502555"/>
            <a:ext cx="3351073" cy="16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5C81729-09D6-C4A6-B620-E1C6320C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Proposed workflow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28DC19-60CE-FEF5-1B30-4BCF765A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36" y="927339"/>
            <a:ext cx="5899355" cy="4729316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21,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D769-2D85-A4C9-F476-502F39AA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dataset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88C9F-8230-C775-CBC6-DCDD06D4E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876300"/>
            <a:ext cx="8562736" cy="4808523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Source : </a:t>
            </a:r>
            <a:r>
              <a:rPr lang="en-CA" sz="2200" u="sng" dirty="0">
                <a:solidFill>
                  <a:srgbClr val="004C9B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https://www.kaggle.com/datasets/uciml/default-of-credit-card-clients-dataset</a:t>
            </a:r>
            <a:r>
              <a:rPr lang="en-CA" sz="2200" u="sng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(2005)</a:t>
            </a:r>
            <a:r>
              <a:rPr lang="en-CA" sz="2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r>
              <a:rPr lang="en-CA" sz="2200" dirty="0">
                <a:ea typeface="Times New Roman" panose="02020603050405020304" pitchFamily="18" charset="0"/>
              </a:rPr>
              <a:t>C</a:t>
            </a:r>
            <a:r>
              <a:rPr lang="en-CA" sz="2200" dirty="0">
                <a:effectLst/>
                <a:ea typeface="Times New Roman" panose="02020603050405020304" pitchFamily="18" charset="0"/>
              </a:rPr>
              <a:t>redit card clients in Taiwan from April 2005 to September 2005</a:t>
            </a:r>
            <a:endParaRPr lang="en-CA" sz="22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25 variables and 30000 records</a:t>
            </a:r>
          </a:p>
          <a:p>
            <a:endParaRPr lang="en-CA" sz="18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Data Dictionary :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ID: ID of each client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LIMIT_BAL: Amount of given credit in NT dollars (includes individual and family/supplementary credit)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SEX: Gender (1=male, 2=female)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EDUCATION: (1=graduate school, 2=university, 3=high school, 4=others)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MARRIAGE: Marital status (1=married, 2=single, 3=others)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AGE: Age in years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PAY_0 to PAY_6 (6 features):  Repayment status (-1=pay duly, 1=payment delay for one month, 2=payment delay for two months, … 8=payment delay for eight months, 9=payment delay for nine months and above)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BILL_AMT1 to BILL_AMT6(6 features) : Amount of bill statement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PAY_AMT1</a:t>
            </a:r>
            <a:r>
              <a:rPr lang="en-CA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to PAY_AMT6(6 features): Amount of previous payment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default.payment.next.month</a:t>
            </a:r>
            <a:r>
              <a:rPr lang="en-CA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Default payment (1=yes, 0=no)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endParaRPr lang="en-CA" sz="18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endParaRPr lang="en-CA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07185-F9B7-944D-FE5B-1B61058A4C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FE298-1E99-2DDC-E28B-7C3B51BEC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3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BF286-CC2D-8583-6882-8D7588B4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Preprocessing: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C5996-5BB6-68E9-7637-47D2CCB57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Convert categorical data (Sex, Education, Marriage, </a:t>
            </a:r>
            <a:r>
              <a:rPr lang="en-C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Pay_n</a:t>
            </a: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attributes) to categorical data type.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Drop attributes of no value – drop first attribute "ID".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Grouping of undefined categories into unknown category.</a:t>
            </a:r>
          </a:p>
          <a:p>
            <a:pPr marL="1143000" lvl="2" indent="-228600">
              <a:lnSpc>
                <a:spcPct val="200000"/>
              </a:lnSpc>
              <a:buFont typeface="Wingdings" panose="05000000000000000000" pitchFamily="2" charset="2"/>
              <a:buChar char=""/>
            </a:pP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Education attribute - grouping 0, 5 and 6 categories to one group </a:t>
            </a:r>
            <a:r>
              <a:rPr lang="en-C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., unknown (4)</a:t>
            </a:r>
          </a:p>
          <a:p>
            <a:pPr marL="1143000" lvl="2" indent="-228600">
              <a:lnSpc>
                <a:spcPct val="200000"/>
              </a:lnSpc>
              <a:buFont typeface="Wingdings" panose="05000000000000000000" pitchFamily="2" charset="2"/>
              <a:buChar char=""/>
            </a:pP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Marriage attribute - grouping 0 category to unknown (3)</a:t>
            </a:r>
          </a:p>
          <a:p>
            <a:pPr marL="516150" indent="-28575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Rename "</a:t>
            </a:r>
            <a:r>
              <a:rPr lang="en-C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default.payment.next.month</a:t>
            </a: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" attribute as ‘default, and  "PAY_0" attribute as “PAY_1”</a:t>
            </a:r>
          </a:p>
          <a:p>
            <a:pPr marL="516150" indent="-285750">
              <a:lnSpc>
                <a:spcPct val="20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CA" sz="1400" dirty="0">
                <a:solidFill>
                  <a:srgbClr val="2D2D2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Repayment Status (PAY_X) </a:t>
            </a:r>
            <a:r>
              <a:rPr lang="en-CA" sz="1400" b="1" dirty="0">
                <a:solidFill>
                  <a:srgbClr val="2D2D2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convert -2,-1 values to -1.</a:t>
            </a:r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16905-5138-692E-1C08-1D5BFD3BC9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015D2-9DA8-7572-A0F7-2081C8F57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8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F3ED83-845E-AE5C-638F-5AAA2CCB0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83" y="401766"/>
            <a:ext cx="8444818" cy="1069848"/>
          </a:xfrm>
        </p:spPr>
        <p:txBody>
          <a:bodyPr/>
          <a:lstStyle/>
          <a:p>
            <a:r>
              <a:rPr lang="en-US" dirty="0"/>
              <a:t>5 number summary - Numerical Attributes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0CEF40E-A79B-48E7-BEAF-9C5C2ADA419C}" type="datetime4">
              <a:rPr lang="en-US" smtClean="0"/>
              <a:pPr>
                <a:spcAft>
                  <a:spcPts val="600"/>
                </a:spcAft>
              </a:pPr>
              <a:t>July 21,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2CDF-402B-5897-63C2-85E2CAEC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1703" y="1471614"/>
            <a:ext cx="6313498" cy="37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1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8A66-FB36-89B9-5C29-B000D0EE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Numerical attributes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1D33E-8EC8-475E-A01E-F192A6820C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July 25,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05EBD-DE21-556A-4AC9-F18D2F747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4926D2-3E0A-4F06-F43C-BE0AD71C4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7178" y="1250138"/>
            <a:ext cx="2528859" cy="189311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4FCC8F-8DBA-757E-FE87-BB6D903AB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098" y="1250138"/>
            <a:ext cx="2449672" cy="1798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3F107F-BFF9-B5CA-4B0C-7D22F2B03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556" y="3143250"/>
            <a:ext cx="2528859" cy="19618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2E9053-375B-37F1-7F03-3A024F77B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220" y="3193249"/>
            <a:ext cx="2637432" cy="19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57279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1608</Words>
  <Application>Microsoft Office PowerPoint</Application>
  <PresentationFormat>On-screen Show (4:3)</PresentationFormat>
  <Paragraphs>307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Open Sans</vt:lpstr>
      <vt:lpstr>Symbol</vt:lpstr>
      <vt:lpstr>Times New Roman</vt:lpstr>
      <vt:lpstr>Wingdings</vt:lpstr>
      <vt:lpstr>RyersonUniversity_MasterTemplate v1</vt:lpstr>
      <vt:lpstr>CIND 820   Predicting default credit card clients </vt:lpstr>
      <vt:lpstr>Research background:</vt:lpstr>
      <vt:lpstr>Research Questions</vt:lpstr>
      <vt:lpstr>Literature Review – Key Ideas</vt:lpstr>
      <vt:lpstr>Proposed workflow</vt:lpstr>
      <vt:lpstr>Credit card dataset</vt:lpstr>
      <vt:lpstr>Data Preprocessing:</vt:lpstr>
      <vt:lpstr>5 number summary - Numerical Attributes</vt:lpstr>
      <vt:lpstr>Data Visualization – Numerical attributes</vt:lpstr>
      <vt:lpstr>Data Visualization – Categorical attributes</vt:lpstr>
      <vt:lpstr>Correlation</vt:lpstr>
      <vt:lpstr>Data Pre-processing contd..</vt:lpstr>
      <vt:lpstr>Classification models :</vt:lpstr>
      <vt:lpstr>Handling Imbalanced Dataset</vt:lpstr>
      <vt:lpstr>Evaluation method &amp; Metrics</vt:lpstr>
      <vt:lpstr>PowerPoint Presentation</vt:lpstr>
      <vt:lpstr>Limitations  &amp; Future work</vt:lpstr>
      <vt:lpstr>Thank you for listening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2023-07-25T18:58:58Z</dcterms:modified>
</cp:coreProperties>
</file>